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867" r:id="rId2"/>
    <p:sldId id="903" r:id="rId3"/>
  </p:sldIdLst>
  <p:sldSz cx="12192000" cy="685800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812" autoAdjust="0"/>
  </p:normalViewPr>
  <p:slideViewPr>
    <p:cSldViewPr snapToGrid="0">
      <p:cViewPr varScale="1">
        <p:scale>
          <a:sx n="58" d="100"/>
          <a:sy n="58" d="100"/>
        </p:scale>
        <p:origin x="136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FAFA8-A25F-4747-A103-CE2BCB4D5D64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E691-A1D1-49FC-9329-A0D162A82D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942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b="1" dirty="0"/>
              <a:t>Supplementing the Strategy are more specific guidelines, which can be found at the </a:t>
            </a:r>
            <a:r>
              <a:rPr lang="en-AU" b="1"/>
              <a:t>National security </a:t>
            </a:r>
            <a:r>
              <a:rPr lang="en-AU" b="1" dirty="0"/>
              <a:t>website: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i="1" dirty="0"/>
              <a:t>AAO Guidelines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i="1" dirty="0"/>
              <a:t>IED Guidelines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i="1" dirty="0"/>
              <a:t>Chemical Weapons Guidelines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i="1" dirty="0"/>
              <a:t>Hostile Vehicle Guidelines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i="1" dirty="0"/>
              <a:t>Disrupting Hostile Reconnaissance Guidelines</a:t>
            </a:r>
            <a:br>
              <a:rPr lang="en-AU" b="1" dirty="0"/>
            </a:b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E691-A1D1-49FC-9329-A0D162A82DE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775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AU" dirty="0">
                <a:cs typeface="Arial" panose="020B0604020202020204" pitchFamily="34" charset="0"/>
              </a:rPr>
              <a:t>Duty-of-care to protect their sites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dirty="0">
                <a:cs typeface="Arial" panose="020B0604020202020204" pitchFamily="34" charset="0"/>
              </a:rPr>
              <a:t>Undertake risk and/or vulnerability assessments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dirty="0">
                <a:cs typeface="Arial" panose="020B0604020202020204" pitchFamily="34" charset="0"/>
              </a:rPr>
              <a:t>Implement risk mitigation strategies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dirty="0">
                <a:cs typeface="Arial" panose="020B0604020202020204" pitchFamily="34" charset="0"/>
              </a:rPr>
              <a:t>Regularly audit risk and security plans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dirty="0">
                <a:cs typeface="Arial" panose="020B0604020202020204" pitchFamily="34" charset="0"/>
              </a:rPr>
              <a:t>Regularly test security plans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dirty="0">
                <a:cs typeface="Arial" panose="020B0604020202020204" pitchFamily="34" charset="0"/>
              </a:rPr>
              <a:t>Understand the current Terrorist Threat Environment - POSSIBLE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dirty="0">
                <a:cs typeface="Arial" panose="020B0604020202020204" pitchFamily="34" charset="0"/>
              </a:rPr>
              <a:t>Report all security incidents</a:t>
            </a:r>
          </a:p>
          <a:p>
            <a:endParaRPr lang="en-AU" b="1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E691-A1D1-49FC-9329-A0D162A82DE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958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AD8D-7022-44F0-AB60-B96D56AE5637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AAF-D859-4928-95DB-421AF561C7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31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AD8D-7022-44F0-AB60-B96D56AE5637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AAF-D859-4928-95DB-421AF561C7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173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59CAD8D-7022-44F0-AB60-B96D56AE5637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74DCAAF-D859-4928-95DB-421AF561C7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85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AD8D-7022-44F0-AB60-B96D56AE5637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AAF-D859-4928-95DB-421AF561C7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848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9CAD8D-7022-44F0-AB60-B96D56AE5637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4DCAAF-D859-4928-95DB-421AF561C7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2655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AD8D-7022-44F0-AB60-B96D56AE5637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AAF-D859-4928-95DB-421AF561C7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371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AD8D-7022-44F0-AB60-B96D56AE5637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AAF-D859-4928-95DB-421AF561C7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056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AD8D-7022-44F0-AB60-B96D56AE5637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AAF-D859-4928-95DB-421AF561C7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728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AD8D-7022-44F0-AB60-B96D56AE5637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AAF-D859-4928-95DB-421AF561C7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678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AD8D-7022-44F0-AB60-B96D56AE5637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AAF-D859-4928-95DB-421AF561C7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0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AD8D-7022-44F0-AB60-B96D56AE5637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AAF-D859-4928-95DB-421AF561C7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52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59CAD8D-7022-44F0-AB60-B96D56AE5637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74DCAAF-D859-4928-95DB-421AF561C7AD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MSIPCMContentMarking" descr="{&quot;HashCode&quot;:-1090713812,&quot;Placement&quot;:&quot;Header&quot;,&quot;Top&quot;:0.0,&quot;Left&quot;:420.643158,&quot;SlideWidth&quot;:960,&quot;SlideHeight&quot;:540}">
            <a:extLst>
              <a:ext uri="{FF2B5EF4-FFF2-40B4-BE49-F238E27FC236}">
                <a16:creationId xmlns:a16="http://schemas.microsoft.com/office/drawing/2014/main" id="{268B52AB-B72E-48F5-B7FC-41BBC9DAF6C8}"/>
              </a:ext>
            </a:extLst>
          </p:cNvPr>
          <p:cNvSpPr txBox="1"/>
          <p:nvPr userDrawn="1"/>
        </p:nvSpPr>
        <p:spPr>
          <a:xfrm>
            <a:off x="5342168" y="0"/>
            <a:ext cx="1507664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FF0000"/>
                </a:solidFill>
                <a:latin typeface="Calibri" panose="020F0502020204030204" pitchFamily="34" charset="0"/>
              </a:rPr>
              <a:t>OFFICIAL: Sensitive</a:t>
            </a:r>
          </a:p>
        </p:txBody>
      </p:sp>
      <p:sp>
        <p:nvSpPr>
          <p:cNvPr id="11" name="MSIPCMContentMarking" descr="{&quot;HashCode&quot;:-1066576243,&quot;Placement&quot;:&quot;Footer&quot;,&quot;Top&quot;:516.65155,&quot;Left&quot;:420.643158,&quot;SlideWidth&quot;:960,&quot;SlideHeight&quot;:540}">
            <a:extLst>
              <a:ext uri="{FF2B5EF4-FFF2-40B4-BE49-F238E27FC236}">
                <a16:creationId xmlns:a16="http://schemas.microsoft.com/office/drawing/2014/main" id="{95464D2F-A06F-4D6D-9AD6-AEDB4B8997F2}"/>
              </a:ext>
            </a:extLst>
          </p:cNvPr>
          <p:cNvSpPr txBox="1"/>
          <p:nvPr userDrawn="1"/>
        </p:nvSpPr>
        <p:spPr>
          <a:xfrm>
            <a:off x="5342168" y="6561475"/>
            <a:ext cx="1507664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FF0000"/>
                </a:solidFill>
                <a:latin typeface="Calibri" panose="020F0502020204030204" pitchFamily="34" charset="0"/>
              </a:rPr>
              <a:t>OFFICIAL: Sensitive</a:t>
            </a:r>
          </a:p>
        </p:txBody>
      </p:sp>
    </p:spTree>
    <p:extLst>
      <p:ext uri="{BB962C8B-B14F-4D97-AF65-F5344CB8AC3E}">
        <p14:creationId xmlns:p14="http://schemas.microsoft.com/office/powerpoint/2010/main" val="2136478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05A1B9-A2C6-4D5B-A855-0F38C965E74A}"/>
              </a:ext>
            </a:extLst>
          </p:cNvPr>
          <p:cNvPicPr/>
          <p:nvPr/>
        </p:nvPicPr>
        <p:blipFill>
          <a:blip r:embed="rId3" cstate="print"/>
          <a:srcRect l="65644" t="13216" r="13251" b="6608"/>
          <a:stretch>
            <a:fillRect/>
          </a:stretch>
        </p:blipFill>
        <p:spPr bwMode="auto">
          <a:xfrm>
            <a:off x="5324912" y="437915"/>
            <a:ext cx="2115621" cy="315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FAFECE-16AE-471A-A28E-844FD82AE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161" y="1109276"/>
            <a:ext cx="2187488" cy="3189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D90633-06E2-415F-9106-8FB5ABA48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196" y="1813173"/>
            <a:ext cx="2187488" cy="3189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BF1626-C1FF-44CE-8BF2-A7C2D50D8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0639" y="2500162"/>
            <a:ext cx="2184858" cy="3189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0F01F2-9C9D-4A98-B11D-C0A6B2FB9D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7" y="-1"/>
            <a:ext cx="4763028" cy="6893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E86E59-438B-4B8F-A90D-051E1AAA0A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5835" y="3290323"/>
            <a:ext cx="22193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11D28-1233-4352-9E91-C9D2DBF0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04" y="284176"/>
            <a:ext cx="11473840" cy="1508760"/>
          </a:xfrm>
        </p:spPr>
        <p:txBody>
          <a:bodyPr>
            <a:normAutofit/>
          </a:bodyPr>
          <a:lstStyle/>
          <a:p>
            <a:pPr algn="ctr"/>
            <a:r>
              <a:rPr lang="en-AU" sz="5400" b="1" dirty="0"/>
              <a:t>Owners &amp;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46AE2-9AA0-4485-834D-1BADD17BB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1" y="1966586"/>
            <a:ext cx="7866345" cy="4891414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tx2"/>
              </a:buClr>
              <a:buNone/>
            </a:pPr>
            <a:r>
              <a:rPr lang="en-AU" sz="2400" b="1" u="sng" dirty="0">
                <a:cs typeface="Arial" panose="020B0604020202020204" pitchFamily="34" charset="0"/>
              </a:rPr>
              <a:t>Responsibilities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dirty="0">
                <a:cs typeface="Arial" panose="020B0604020202020204" pitchFamily="34" charset="0"/>
              </a:rPr>
              <a:t>Duty-of-care to protect their sites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dirty="0">
                <a:cs typeface="Arial" panose="020B0604020202020204" pitchFamily="34" charset="0"/>
              </a:rPr>
              <a:t>Undertake risk and/or vulnerability assessments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dirty="0">
                <a:cs typeface="Arial" panose="020B0604020202020204" pitchFamily="34" charset="0"/>
              </a:rPr>
              <a:t>Implement risk mitigation strategies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dirty="0">
                <a:cs typeface="Arial" panose="020B0604020202020204" pitchFamily="34" charset="0"/>
              </a:rPr>
              <a:t>Regularly audit risk and security plans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dirty="0">
                <a:cs typeface="Arial" panose="020B0604020202020204" pitchFamily="34" charset="0"/>
              </a:rPr>
              <a:t>Regularly test security plans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dirty="0">
                <a:cs typeface="Arial" panose="020B0604020202020204" pitchFamily="34" charset="0"/>
              </a:rPr>
              <a:t>Understand the current Terrorist Threat Environment - POSSIBLE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dirty="0">
                <a:cs typeface="Arial" panose="020B0604020202020204" pitchFamily="34" charset="0"/>
              </a:rPr>
              <a:t>Report all security incidents</a:t>
            </a:r>
          </a:p>
          <a:p>
            <a:pPr marL="0" indent="0" algn="just">
              <a:buNone/>
            </a:pP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1AF738-DF97-45C3-A59D-A259DE06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162" y="2073090"/>
            <a:ext cx="2743200" cy="38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34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B19062E00C68468D0DDA2DF2985A89" ma:contentTypeVersion="16" ma:contentTypeDescription="Create a new document." ma:contentTypeScope="" ma:versionID="40d2ee3c69af4e29cd7e268202526e37">
  <xsd:schema xmlns:xsd="http://www.w3.org/2001/XMLSchema" xmlns:xs="http://www.w3.org/2001/XMLSchema" xmlns:p="http://schemas.microsoft.com/office/2006/metadata/properties" xmlns:ns2="739a3817-15db-4dbc-95ad-29bff680adde" xmlns:ns3="0534c744-71dc-4300-b92d-199d986c57d1" targetNamespace="http://schemas.microsoft.com/office/2006/metadata/properties" ma:root="true" ma:fieldsID="9d3462e762a77465046745425d508995" ns2:_="" ns3:_="">
    <xsd:import namespace="739a3817-15db-4dbc-95ad-29bff680adde"/>
    <xsd:import namespace="0534c744-71dc-4300-b92d-199d986c57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a3817-15db-4dbc-95ad-29bff680ad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da6b77-7532-41bc-aa0b-dc4422860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4c744-71dc-4300-b92d-199d986c57d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b296043-3695-4332-8146-6471af481166}" ma:internalName="TaxCatchAll" ma:showField="CatchAllData" ma:web="0534c744-71dc-4300-b92d-199d986c57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9a3817-15db-4dbc-95ad-29bff680adde">
      <Terms xmlns="http://schemas.microsoft.com/office/infopath/2007/PartnerControls"/>
    </lcf76f155ced4ddcb4097134ff3c332f>
    <TaxCatchAll xmlns="0534c744-71dc-4300-b92d-199d986c57d1" xsi:nil="true"/>
  </documentManagement>
</p:properties>
</file>

<file path=customXml/itemProps1.xml><?xml version="1.0" encoding="utf-8"?>
<ds:datastoreItem xmlns:ds="http://schemas.openxmlformats.org/officeDocument/2006/customXml" ds:itemID="{4027DC8C-86C6-4D7A-8A9D-4E0FEB8CB6C2}"/>
</file>

<file path=customXml/itemProps2.xml><?xml version="1.0" encoding="utf-8"?>
<ds:datastoreItem xmlns:ds="http://schemas.openxmlformats.org/officeDocument/2006/customXml" ds:itemID="{570F2D3A-B3FE-4926-BDA2-B805EC609FBE}"/>
</file>

<file path=customXml/itemProps3.xml><?xml version="1.0" encoding="utf-8"?>
<ds:datastoreItem xmlns:ds="http://schemas.openxmlformats.org/officeDocument/2006/customXml" ds:itemID="{576B11F6-45DD-4AF9-9B96-0BAC510E9F6B}"/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115</Words>
  <Application>Microsoft Office PowerPoint</Application>
  <PresentationFormat>Widescreen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Corbel</vt:lpstr>
      <vt:lpstr>Wingdings</vt:lpstr>
      <vt:lpstr>Banded</vt:lpstr>
      <vt:lpstr>PowerPoint Presentation</vt:lpstr>
      <vt:lpstr>Owners &amp; operators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Counter terrorism liaison officer network  (CTLON)</dc:title>
  <dc:creator>Brown, Kristy.x</dc:creator>
  <cp:lastModifiedBy>Robotham, Paul</cp:lastModifiedBy>
  <cp:revision>288</cp:revision>
  <cp:lastPrinted>2023-02-02T04:04:34Z</cp:lastPrinted>
  <dcterms:created xsi:type="dcterms:W3CDTF">2021-04-07T04:54:48Z</dcterms:created>
  <dcterms:modified xsi:type="dcterms:W3CDTF">2023-05-17T04:46:51Z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26235e2-2d76-477b-91a8-1308f5a8e145_Enabled">
    <vt:lpwstr>true</vt:lpwstr>
  </property>
  <property fmtid="{D5CDD505-2E9C-101B-9397-08002B2CF9AE}" pid="3" name="MSIP_Label_526235e2-2d76-477b-91a8-1308f5a8e145_SetDate">
    <vt:lpwstr>2023-05-17T04:46:07Z</vt:lpwstr>
  </property>
  <property fmtid="{D5CDD505-2E9C-101B-9397-08002B2CF9AE}" pid="4" name="MSIP_Label_526235e2-2d76-477b-91a8-1308f5a8e145_Method">
    <vt:lpwstr>Standard</vt:lpwstr>
  </property>
  <property fmtid="{D5CDD505-2E9C-101B-9397-08002B2CF9AE}" pid="5" name="MSIP_Label_526235e2-2d76-477b-91a8-1308f5a8e145_Name">
    <vt:lpwstr>Access = No Restriction</vt:lpwstr>
  </property>
  <property fmtid="{D5CDD505-2E9C-101B-9397-08002B2CF9AE}" pid="6" name="MSIP_Label_526235e2-2d76-477b-91a8-1308f5a8e145_SiteId">
    <vt:lpwstr>59aab5f9-7fdb-4dfd-89dd-0f4a2651f587</vt:lpwstr>
  </property>
  <property fmtid="{D5CDD505-2E9C-101B-9397-08002B2CF9AE}" pid="7" name="MSIP_Label_526235e2-2d76-477b-91a8-1308f5a8e145_ActionId">
    <vt:lpwstr>33e30c7c-c317-4048-bd78-4d4df84699f2</vt:lpwstr>
  </property>
  <property fmtid="{D5CDD505-2E9C-101B-9397-08002B2CF9AE}" pid="8" name="MSIP_Label_526235e2-2d76-477b-91a8-1308f5a8e145_ContentBits">
    <vt:lpwstr>3</vt:lpwstr>
  </property>
  <property fmtid="{D5CDD505-2E9C-101B-9397-08002B2CF9AE}" pid="9" name="ContentTypeId">
    <vt:lpwstr>0x010100F35BD4BE55AC27448B12ACD571037C91</vt:lpwstr>
  </property>
</Properties>
</file>