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59" r:id="rId2"/>
    <p:sldId id="646" r:id="rId3"/>
    <p:sldId id="562" r:id="rId4"/>
    <p:sldId id="778" r:id="rId5"/>
    <p:sldId id="779" r:id="rId6"/>
    <p:sldId id="780" r:id="rId7"/>
    <p:sldId id="781" r:id="rId8"/>
    <p:sldId id="782" r:id="rId9"/>
    <p:sldId id="5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8080" autoAdjust="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A8229-E094-459A-B21C-0305C7E512B5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5742A-0FFD-4FAF-BFDE-ED8C96674A3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05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4B9862-EF1B-4748-8099-9A25A165AB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0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Session: Emma</a:t>
            </a:r>
          </a:p>
          <a:p>
            <a:endParaRPr lang="en-US" dirty="0"/>
          </a:p>
          <a:p>
            <a:r>
              <a:rPr lang="en-US" dirty="0"/>
              <a:t>Second session: Nyx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73DD3-387B-4E79-AB30-288E62E735E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88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Traditionally autism has been seen only in terms of deficits and it has based</a:t>
            </a:r>
            <a:r>
              <a:rPr lang="en-AU" baseline="0" dirty="0"/>
              <a:t> the problem in the person </a:t>
            </a:r>
          </a:p>
          <a:p>
            <a:endParaRPr lang="en-US" baseline="0" dirty="0"/>
          </a:p>
          <a:p>
            <a:r>
              <a:rPr lang="en-US" dirty="0"/>
              <a:t>First Session: Emma</a:t>
            </a:r>
          </a:p>
          <a:p>
            <a:endParaRPr lang="en-US" dirty="0"/>
          </a:p>
          <a:p>
            <a:r>
              <a:rPr lang="en-US" dirty="0"/>
              <a:t>Second session: Nyx</a:t>
            </a:r>
            <a:endParaRPr lang="en-AU" dirty="0"/>
          </a:p>
          <a:p>
            <a:r>
              <a:rPr lang="en-US" dirty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73DD3-387B-4E79-AB30-288E62E735E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73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742A-0FFD-4FAF-BFDE-ED8C96674A30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19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AAA Training Module image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742A-0FFD-4FAF-BFDE-ED8C96674A30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6261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Visual representation of stats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742A-0FFD-4FAF-BFDE-ED8C96674A30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845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742A-0FFD-4FAF-BFDE-ED8C96674A30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0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E51D-4852-4A5F-B5F5-2B968ADB0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9D29C-94B8-469E-9005-5CDD727AD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1EE3D-5F8B-4206-B0CD-4660E35B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8AEE6-CA6A-4102-A480-B07DE555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B725-022E-42EE-B0AC-5B4DD521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668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06E7-F84B-4733-84B9-8F7012FB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AD6C6-6B34-47E4-AF80-50E01A951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497F-7974-4C6E-8D2F-6ABB3600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236E9-8A50-4EE9-8E54-8F66C681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6AAE-EAA7-4105-B949-6AC61058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904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91E1-12CB-417B-ADD4-D89DBEBBF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8509B-A71D-45F7-BBDC-E01D2281C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9DC6-C0DE-410C-B966-D0AB123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3FF1B-1C81-4FB1-AF5E-CEA65D35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1E67D-77C8-46F2-BCEB-49CDC35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97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Client Stuff\Autism Spectrum\2012-0090_Autism Spectrum Australia Corporate Stationary\POWERPOINT_PRESENTATION\Background Graphics\Images\Autism Spectrum Powerpoint Cover-v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:\Client Stuff\Autism Spectrum\--- AUTISM SPECTRUM BRANDING ---\Logos\VERTICAL\JPG\300dpi\Austism-Spectrum_Logo_Vertical_300dpi_RG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655" y="620688"/>
            <a:ext cx="23266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8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Client Stuff\Autism Spectrum\2012-0090_Autism Spectrum Australia Corporate Stationary\POWERPOINT_PRESENTATION\Background Graphics\Images\Autism Spectrum Powerpoint Page-v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1542"/>
            <a:ext cx="12192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76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Client Stuff\Autism Spectrum\2012-0090_Autism Spectrum Australia Corporate Stationary\POWERPOINT_PRESENTATION\Background Graphics\Images\Autism Spectrum Powerpoint Cover-v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0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5F08-3B3A-4FE3-9225-342DBFC4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A89B-5B02-4DA1-9A7B-183DB906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C3248-9F31-4759-B3C1-1729D4A2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AEB8C-A83F-4EBE-A9B1-05B88DFC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A8E7A-2BC1-4A65-AC8D-41D8298D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87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4107-230C-4685-BADB-308D1123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57074-974F-46F8-9073-2BFCEB425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14A1B-88D5-423A-B559-8E4F6843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3B0D3-1BCF-477F-AD1E-79D25543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40A63-B2D6-48AC-9AF2-0B819410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812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E978-A60C-479B-90A3-B9EF5E05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1167-7291-4FAD-9837-228621B6E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1ADAD-73FB-4803-9017-D911922D7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AD539-64D9-4F68-A7B1-0B91736E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EF272-85DB-409A-82E4-FB39B123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11BF7-C641-4A3E-9DA0-43A82DC1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4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C550-8C20-482D-B1C0-A4226404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01A6-E1A1-49F0-AE52-F296A1AE1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7EBE1-A696-46AD-9783-CAEA9730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BCCC6-DD5A-4063-83D8-7EB11DCB8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89EA9-2259-4F6F-A170-EF31E1C81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45155-4806-4DA7-8A58-E9766D3F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83C4F-9400-4575-8E14-A02C58BDD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A37E4-DD7D-4602-B561-4D8B460E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44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326D-331F-4DB3-B531-46980129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2B4C9-DB18-46B6-BDB2-4585ED10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F1F9C-2120-4D1E-B057-14C0C6A7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E5B33-C78F-46E4-A445-E21D3760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695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58DA9-F0D4-4475-88EB-E85113A2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7D99A-B505-4DA4-9416-C595FF96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CAE26-AE5D-448E-8057-9A98A84F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39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1D1F-8BBB-4C29-8331-12AA7ACC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2F44-1319-4C99-94B8-6C447735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CFD46-4E03-43E9-BB08-201804402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F22AA-14FB-46DD-9361-7239B6E7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9D583-A2E9-467B-8F59-78168778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BE93F-21B9-4315-B636-24F5C3CE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90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4303-9FF2-41C9-8E98-0F2F5DE8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F712D-7516-4077-BDC6-4EB47B927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D1C68-E4DA-4E63-A6F2-2F797A811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BC1AE-D147-4330-8DE9-4078754C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6BDC7-9AFA-4C1F-B4AD-B8FCA59B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03DEB-9F2D-4081-90EE-10AC0329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645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71C5F0-7158-4BEB-A968-137B1A6E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EB83F-2E86-40A0-926C-65BB21FD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73BF-1D5E-4BA2-BB73-2D9F602E5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3D450-6868-49DD-9CC6-6A53E7B5FA5B}" type="datetimeFigureOut">
              <a:rPr lang="en-AU" smtClean="0"/>
              <a:t>16/05/2023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B87F7-4C6E-460F-A197-A4CD3D18B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1FCB-79D5-408A-A4EF-AA66C4B8C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B368-9C32-4B19-A907-5A7EA78601E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53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utismfriendly@autismspectrum.org.a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autismspectrum.org.au/get-involved/making-australia-autism-friend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75520" y="4941169"/>
            <a:ext cx="8532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AU" sz="1600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AU" sz="3600" dirty="0" smtClean="0">
                <a:solidFill>
                  <a:prstClr val="white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Small things, Big Impact</a:t>
            </a:r>
            <a:endParaRPr lang="en-AU" b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AU" sz="2400" b="1" dirty="0">
                <a:solidFill>
                  <a:prstClr val="white"/>
                </a:solidFill>
              </a:rPr>
              <a:t> </a:t>
            </a:r>
            <a:r>
              <a:rPr lang="en-AU" sz="2800" b="1" dirty="0" smtClean="0">
                <a:solidFill>
                  <a:prstClr val="white"/>
                </a:solidFill>
                <a:ea typeface="Hand Of Sean" panose="02000500000000000000" pitchFamily="2" charset="-128"/>
              </a:rPr>
              <a:t>VMA Conference </a:t>
            </a:r>
            <a:r>
              <a:rPr lang="en-AU" sz="2800" b="1" dirty="0" smtClean="0">
                <a:solidFill>
                  <a:prstClr val="white"/>
                </a:solidFill>
                <a:ea typeface="Hand Of Sean" panose="02000500000000000000" pitchFamily="2" charset="-128"/>
              </a:rPr>
              <a:t>2023</a:t>
            </a:r>
            <a:endParaRPr lang="en-A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664" y="188640"/>
            <a:ext cx="7507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 worldwide movement of inclusion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658" y="1502441"/>
            <a:ext cx="10373194" cy="264687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AU" sz="2800" i="1" dirty="0">
                <a:solidFill>
                  <a:srgbClr val="343A41"/>
                </a:solidFill>
              </a:rPr>
              <a:t>"Inclusion as a concept encompasses </a:t>
            </a:r>
            <a:r>
              <a:rPr lang="en-AU" sz="2800" i="1" dirty="0" smtClean="0">
                <a:solidFill>
                  <a:srgbClr val="343A41"/>
                </a:solidFill>
              </a:rPr>
              <a:t>more than </a:t>
            </a:r>
            <a:r>
              <a:rPr lang="en-AU" sz="2800" i="1" dirty="0">
                <a:solidFill>
                  <a:srgbClr val="343A41"/>
                </a:solidFill>
              </a:rPr>
              <a:t>just an individual’s presence within a particular setting, rather that </a:t>
            </a:r>
            <a:r>
              <a:rPr lang="en-AU" sz="2800" b="1" i="1" dirty="0">
                <a:solidFill>
                  <a:srgbClr val="343A41"/>
                </a:solidFill>
              </a:rPr>
              <a:t>the individual perceives themselves as belonging within the setting, whilst being authentically themselves and not needing to change who they are in order to ‘fit in’"</a:t>
            </a:r>
            <a:endParaRPr lang="en-AU" sz="2800" b="1" dirty="0"/>
          </a:p>
          <a:p>
            <a:endParaRPr lang="en-AU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F22BE-0358-4DD3-89B1-541815A5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" y="3861048"/>
            <a:ext cx="12200514" cy="38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12566" y="-14633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Social model of disability </a:t>
            </a:r>
          </a:p>
        </p:txBody>
      </p:sp>
      <p:pic>
        <p:nvPicPr>
          <p:cNvPr id="2050" name="Picture 2" descr="Image result for social model of dis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764705"/>
            <a:ext cx="7067939" cy="41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1384" y="4865056"/>
            <a:ext cx="1144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Traditional: History of deficit ‘</a:t>
            </a:r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can’t do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’ approaches &amp; low expectations</a:t>
            </a:r>
          </a:p>
          <a:p>
            <a:pPr algn="ctr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Social: Moving towards removing barriers in the physical and social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34412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0DFF50-F0ED-4540-80A5-1061D20D0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67277-37D9-4666-B0C0-A612F370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90"/>
          <a:stretch/>
        </p:blipFill>
        <p:spPr>
          <a:xfrm>
            <a:off x="1128709" y="1394664"/>
            <a:ext cx="9262485" cy="364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11A9C8-F6A8-47AB-A3B6-23827881C7AB}"/>
              </a:ext>
            </a:extLst>
          </p:cNvPr>
          <p:cNvSpPr txBox="1"/>
          <p:nvPr/>
        </p:nvSpPr>
        <p:spPr>
          <a:xfrm>
            <a:off x="1128709" y="5265111"/>
            <a:ext cx="10153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Aspect Autism Friendly team consults with a wide range of organisations including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ajor venues, airports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shopping centres, retail stores, museums, art galleries, libraries, zoos and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team consists of Autistic and non-autistic people working in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work is based on the Autism Friendly Framework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202F8-D5AF-4D3C-8C8E-166D199C4EAC}"/>
              </a:ext>
            </a:extLst>
          </p:cNvPr>
          <p:cNvSpPr txBox="1"/>
          <p:nvPr/>
        </p:nvSpPr>
        <p:spPr>
          <a:xfrm>
            <a:off x="436098" y="450165"/>
            <a:ext cx="285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4BACC6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Autism Friendly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A340FF-D40C-4069-98CC-43507140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81" y="216776"/>
            <a:ext cx="2295674" cy="8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5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11A9C8-F6A8-47AB-A3B6-23827881C7AB}"/>
              </a:ext>
            </a:extLst>
          </p:cNvPr>
          <p:cNvSpPr txBox="1"/>
          <p:nvPr/>
        </p:nvSpPr>
        <p:spPr>
          <a:xfrm>
            <a:off x="672729" y="1562541"/>
            <a:ext cx="5728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a wide range of options to increase inclusivity in your environment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Assessments by people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range of resources (including visual stories, sensory maps, communication supports)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Accessibility information easily accessible on a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Quiet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Staff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adaptations (small and large)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Adapted programs or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consultation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202F8-D5AF-4D3C-8C8E-166D199C4EAC}"/>
              </a:ext>
            </a:extLst>
          </p:cNvPr>
          <p:cNvSpPr txBox="1"/>
          <p:nvPr/>
        </p:nvSpPr>
        <p:spPr>
          <a:xfrm>
            <a:off x="436098" y="450165"/>
            <a:ext cx="395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4BACC6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Wide Range of Options</a:t>
            </a:r>
            <a:endParaRPr lang="en-AU" sz="2800" dirty="0">
              <a:solidFill>
                <a:srgbClr val="4BACC6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A340FF-D40C-4069-98CC-43507140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81" y="216776"/>
            <a:ext cx="2295674" cy="854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557" y="2608287"/>
            <a:ext cx="1541898" cy="1774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05" y="3722473"/>
            <a:ext cx="1192311" cy="1774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89" y="3722473"/>
            <a:ext cx="1249731" cy="1774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17" y="1562541"/>
            <a:ext cx="1496299" cy="1504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28" y="1562541"/>
            <a:ext cx="1335017" cy="17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11A9C8-F6A8-47AB-A3B6-23827881C7AB}"/>
              </a:ext>
            </a:extLst>
          </p:cNvPr>
          <p:cNvSpPr txBox="1"/>
          <p:nvPr/>
        </p:nvSpPr>
        <p:spPr>
          <a:xfrm>
            <a:off x="436098" y="1547550"/>
            <a:ext cx="5892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Comprehensive programs are developed over time, with the involvement of people with a disability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ok to start small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or two options (e.g. environmental assessment and staff training or updating website information and developing a helpful resource) can have a big impact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with one or two things and doing them well is better than having nothing at all and can have a big impact on the lives of people with a disability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202F8-D5AF-4D3C-8C8E-166D199C4EAC}"/>
              </a:ext>
            </a:extLst>
          </p:cNvPr>
          <p:cNvSpPr txBox="1"/>
          <p:nvPr/>
        </p:nvSpPr>
        <p:spPr>
          <a:xfrm>
            <a:off x="436098" y="450165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4BACC6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Small Changes</a:t>
            </a:r>
            <a:endParaRPr lang="en-AU" sz="2800" dirty="0">
              <a:solidFill>
                <a:srgbClr val="4BACC6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A340FF-D40C-4069-98CC-43507140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81" y="216776"/>
            <a:ext cx="2295674" cy="854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5DF95-E1D6-4024-875A-47F586E5E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t="24065" r="37771" b="11870"/>
          <a:stretch/>
        </p:blipFill>
        <p:spPr>
          <a:xfrm>
            <a:off x="6325263" y="1433662"/>
            <a:ext cx="5475249" cy="43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4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11A9C8-F6A8-47AB-A3B6-23827881C7AB}"/>
              </a:ext>
            </a:extLst>
          </p:cNvPr>
          <p:cNvSpPr txBox="1"/>
          <p:nvPr/>
        </p:nvSpPr>
        <p:spPr>
          <a:xfrm>
            <a:off x="672730" y="1562541"/>
            <a:ext cx="10809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2022 Aspect surveyed participants in events held by our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clients at a variety of public venues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98% of participants had accessed one or more resource developed (visual story, sensory map, accessibility page on a website)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98% found them helpful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Every participant surveyed said they would be more confident returning to a venue again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202F8-D5AF-4D3C-8C8E-166D199C4EAC}"/>
              </a:ext>
            </a:extLst>
          </p:cNvPr>
          <p:cNvSpPr txBox="1"/>
          <p:nvPr/>
        </p:nvSpPr>
        <p:spPr>
          <a:xfrm>
            <a:off x="436098" y="450165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4BACC6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Big impact</a:t>
            </a:r>
            <a:endParaRPr lang="en-AU" sz="2800" dirty="0">
              <a:solidFill>
                <a:srgbClr val="4BACC6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A340FF-D40C-4069-98CC-43507140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81" y="216776"/>
            <a:ext cx="2295674" cy="8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11A9C8-F6A8-47AB-A3B6-23827881C7AB}"/>
              </a:ext>
            </a:extLst>
          </p:cNvPr>
          <p:cNvSpPr txBox="1"/>
          <p:nvPr/>
        </p:nvSpPr>
        <p:spPr>
          <a:xfrm>
            <a:off x="436098" y="2252089"/>
            <a:ext cx="52601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Australian Museum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“look mummy its my story, its here”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Mardi Gras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“I came because I knew there was a safe space for me to go and I had all the information I needed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Tigers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“I got to experience a live footy game with my son, something every dad should be able to do”</a:t>
            </a:r>
            <a:endParaRPr lang="en-A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202F8-D5AF-4D3C-8C8E-166D199C4EAC}"/>
              </a:ext>
            </a:extLst>
          </p:cNvPr>
          <p:cNvSpPr txBox="1"/>
          <p:nvPr/>
        </p:nvSpPr>
        <p:spPr>
          <a:xfrm>
            <a:off x="436098" y="450165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4BACC6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Examples of big impact</a:t>
            </a:r>
            <a:endParaRPr lang="en-AU" sz="2800" dirty="0">
              <a:solidFill>
                <a:srgbClr val="4BACC6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A340FF-D40C-4069-98CC-435071401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81" y="216776"/>
            <a:ext cx="2295674" cy="854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83" y="2112870"/>
            <a:ext cx="5361566" cy="35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04" y="4725145"/>
            <a:ext cx="1442078" cy="174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D3471-A6E7-4C67-A862-481385C7BAFD}"/>
              </a:ext>
            </a:extLst>
          </p:cNvPr>
          <p:cNvSpPr txBox="1"/>
          <p:nvPr/>
        </p:nvSpPr>
        <p:spPr>
          <a:xfrm>
            <a:off x="510231" y="657571"/>
            <a:ext cx="91795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in contact with the Autism Friendly Team to find out more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autismfriendly@autismspectrum.org.au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www.autismspectrum.org.au/get-involved/making-australia-autism-friendly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19062E00C68468D0DDA2DF2985A89" ma:contentTypeVersion="16" ma:contentTypeDescription="Create a new document." ma:contentTypeScope="" ma:versionID="40d2ee3c69af4e29cd7e268202526e37">
  <xsd:schema xmlns:xsd="http://www.w3.org/2001/XMLSchema" xmlns:xs="http://www.w3.org/2001/XMLSchema" xmlns:p="http://schemas.microsoft.com/office/2006/metadata/properties" xmlns:ns2="739a3817-15db-4dbc-95ad-29bff680adde" xmlns:ns3="0534c744-71dc-4300-b92d-199d986c57d1" targetNamespace="http://schemas.microsoft.com/office/2006/metadata/properties" ma:root="true" ma:fieldsID="9d3462e762a77465046745425d508995" ns2:_="" ns3:_="">
    <xsd:import namespace="739a3817-15db-4dbc-95ad-29bff680adde"/>
    <xsd:import namespace="0534c744-71dc-4300-b92d-199d986c5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a3817-15db-4dbc-95ad-29bff680a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da6b77-7532-41bc-aa0b-dc4422860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4c744-71dc-4300-b92d-199d986c5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296043-3695-4332-8146-6471af481166}" ma:internalName="TaxCatchAll" ma:showField="CatchAllData" ma:web="0534c744-71dc-4300-b92d-199d986c57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9a3817-15db-4dbc-95ad-29bff680adde">
      <Terms xmlns="http://schemas.microsoft.com/office/infopath/2007/PartnerControls"/>
    </lcf76f155ced4ddcb4097134ff3c332f>
    <TaxCatchAll xmlns="0534c744-71dc-4300-b92d-199d986c57d1" xsi:nil="true"/>
  </documentManagement>
</p:properties>
</file>

<file path=customXml/itemProps1.xml><?xml version="1.0" encoding="utf-8"?>
<ds:datastoreItem xmlns:ds="http://schemas.openxmlformats.org/officeDocument/2006/customXml" ds:itemID="{625025B9-ACF6-4303-8651-FA07991FD773}"/>
</file>

<file path=customXml/itemProps2.xml><?xml version="1.0" encoding="utf-8"?>
<ds:datastoreItem xmlns:ds="http://schemas.openxmlformats.org/officeDocument/2006/customXml" ds:itemID="{0AA60FF8-FB5D-46DD-9EDB-C37EE12B8F45}"/>
</file>

<file path=customXml/itemProps3.xml><?xml version="1.0" encoding="utf-8"?>
<ds:datastoreItem xmlns:ds="http://schemas.openxmlformats.org/officeDocument/2006/customXml" ds:itemID="{6C9B9896-06FD-441F-82EF-0FC7B8DD77C1}"/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492</Words>
  <Application>Microsoft Office PowerPoint</Application>
  <PresentationFormat>Widescreen</PresentationFormat>
  <Paragraphs>72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Hand Of Sean</vt:lpstr>
      <vt:lpstr>Office Theme</vt:lpstr>
      <vt:lpstr>PowerPoint Presentation</vt:lpstr>
      <vt:lpstr>PowerPoint Presentation</vt:lpstr>
      <vt:lpstr>Social model of disability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Oastler</dc:creator>
  <cp:lastModifiedBy>Emma Gallagher</cp:lastModifiedBy>
  <cp:revision>23</cp:revision>
  <dcterms:created xsi:type="dcterms:W3CDTF">2022-05-24T07:03:13Z</dcterms:created>
  <dcterms:modified xsi:type="dcterms:W3CDTF">2023-05-16T03:44:34Z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0x010100F35BD4BE55AC27448B12ACD571037C91</vt:lpwstr>
  </property>
</Properties>
</file>